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310" r:id="rId3"/>
    <p:sldId id="263" r:id="rId4"/>
    <p:sldId id="264" r:id="rId5"/>
    <p:sldId id="265" r:id="rId6"/>
    <p:sldId id="266" r:id="rId7"/>
    <p:sldId id="267" r:id="rId8"/>
    <p:sldId id="269" r:id="rId9"/>
    <p:sldId id="270" r:id="rId10"/>
    <p:sldId id="268" r:id="rId11"/>
    <p:sldId id="271" r:id="rId12"/>
    <p:sldId id="272" r:id="rId13"/>
    <p:sldId id="282" r:id="rId14"/>
    <p:sldId id="273" r:id="rId15"/>
    <p:sldId id="274" r:id="rId16"/>
    <p:sldId id="275" r:id="rId17"/>
    <p:sldId id="276" r:id="rId18"/>
    <p:sldId id="257" r:id="rId19"/>
    <p:sldId id="25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58" r:id="rId39"/>
    <p:sldId id="313" r:id="rId40"/>
    <p:sldId id="317" r:id="rId41"/>
    <p:sldId id="318" r:id="rId42"/>
    <p:sldId id="323" r:id="rId43"/>
    <p:sldId id="319" r:id="rId44"/>
    <p:sldId id="259" r:id="rId45"/>
    <p:sldId id="320" r:id="rId46"/>
    <p:sldId id="321" r:id="rId47"/>
    <p:sldId id="322" r:id="rId48"/>
    <p:sldId id="324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11" r:id="rId59"/>
    <p:sldId id="312" r:id="rId60"/>
    <p:sldId id="325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6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1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7" autoAdjust="0"/>
    <p:restoredTop sz="94660"/>
  </p:normalViewPr>
  <p:slideViewPr>
    <p:cSldViewPr>
      <p:cViewPr varScale="1">
        <p:scale>
          <a:sx n="110" d="100"/>
          <a:sy n="110" d="100"/>
        </p:scale>
        <p:origin x="169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commons/thumb/b/b4/Saint_Mitrophan_of_Voronezh.jpg/250px-Saint_Mitrophan_of_Voronezh.jpg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8.pn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2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iles.web2edu.ru/eeadbcb6-1356-474e-acce-e960e41fadda/92b0b9c5-12f1-4d69-9145-4d5ac87d30a9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116" y="-84406"/>
            <a:ext cx="9290636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340768"/>
            <a:ext cx="812754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all" spc="0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Зеленоокая</a:t>
            </a:r>
            <a:endParaRPr lang="ru-RU" sz="54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5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сторона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</a:t>
            </a:r>
            <a:r>
              <a:rPr lang="ru-RU" sz="5400" b="1" cap="all" spc="0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Тейковская</a:t>
            </a:r>
            <a:r>
              <a:rPr lang="ru-RU" sz="5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ru-RU" sz="54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muzyka-bez-slov-zemlya-russkaya-gusli_(mp3CC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0272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9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6"/>
    </mc:Choice>
    <mc:Fallback xmlns="">
      <p:transition spd="slow" advTm="601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58491" numSld="1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58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"/>
    </mc:Choice>
    <mc:Fallback xmlns="">
      <p:transition spd="slow" advTm="389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197" y="3058407"/>
            <a:ext cx="5004048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24128" cy="4289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https://s5.postimg.org/we3zhu60n/trturkadanim.-4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354931" y="-711354"/>
            <a:ext cx="3007451" cy="45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61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3"/>
    </mc:Choice>
    <mc:Fallback xmlns="">
      <p:transition spd="slow" advTm="406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582847">
            <a:off x="7430689" y="-386443"/>
            <a:ext cx="1199021" cy="247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70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2"/>
    </mc:Choice>
    <mc:Fallback xmlns="">
      <p:transition spd="slow" advTm="409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visitivanovo.ru/upload/iblock/99b/99bb6002f7eacb6be3b71656477897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036"/>
            <a:ext cx="9144000" cy="685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22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0"/>
    </mc:Choice>
    <mc:Fallback xmlns="">
      <p:transition spd="slow" advTm="396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" y="18759"/>
            <a:ext cx="9142575" cy="686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45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1"/>
    </mc:Choice>
    <mc:Fallback xmlns="">
      <p:transition spd="slow" advTm="413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97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70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5"/>
    </mc:Choice>
    <mc:Fallback xmlns="">
      <p:transition spd="slow" advTm="411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093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9"/>
    </mc:Choice>
    <mc:Fallback xmlns="">
      <p:transition spd="slow" advTm="452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visitivanovo.ru/upload/iblock/ae4/ae455b144fb21a4ed8dc39291f94f8d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4" y="-9842"/>
            <a:ext cx="4928236" cy="686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lipart-work.net/data_gallery/hunters-fanon-monsters-hunters-waves-clip-waves-gifs-1kOuY4-clipar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636208" flipV="1">
            <a:off x="1212234" y="2469070"/>
            <a:ext cx="6934271" cy="18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9369" y="624924"/>
            <a:ext cx="4592924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Gabriola" pitchFamily="82" charset="0"/>
              </a:rPr>
              <a:t>          С древних времен </a:t>
            </a:r>
          </a:p>
          <a:p>
            <a:r>
              <a:rPr lang="ru-RU" sz="4400" b="1" dirty="0" smtClean="0">
                <a:latin typeface="Gabriola" pitchFamily="82" charset="0"/>
              </a:rPr>
              <a:t>     по всей территории </a:t>
            </a:r>
          </a:p>
          <a:p>
            <a:r>
              <a:rPr lang="ru-RU" sz="4400" b="1" dirty="0" smtClean="0">
                <a:latin typeface="Gabriola" pitchFamily="82" charset="0"/>
              </a:rPr>
              <a:t>       </a:t>
            </a:r>
            <a:r>
              <a:rPr lang="ru-RU" sz="4400" b="1" dirty="0" err="1" smtClean="0">
                <a:latin typeface="Gabriola" pitchFamily="82" charset="0"/>
              </a:rPr>
              <a:t>Тейковского</a:t>
            </a:r>
            <a:r>
              <a:rPr lang="ru-RU" sz="4400" b="1" dirty="0" smtClean="0">
                <a:latin typeface="Gabriola" pitchFamily="82" charset="0"/>
              </a:rPr>
              <a:t> района, </a:t>
            </a:r>
          </a:p>
          <a:p>
            <a:r>
              <a:rPr lang="ru-RU" sz="4400" b="1" dirty="0" smtClean="0">
                <a:latin typeface="Gabriola" pitchFamily="82" charset="0"/>
              </a:rPr>
              <a:t>точно звёзды небесные, </a:t>
            </a:r>
          </a:p>
          <a:p>
            <a:r>
              <a:rPr lang="ru-RU" sz="4400" b="1" dirty="0" smtClean="0">
                <a:latin typeface="Gabriola" pitchFamily="82" charset="0"/>
              </a:rPr>
              <a:t>рассыпаны </a:t>
            </a:r>
          </a:p>
          <a:p>
            <a:r>
              <a:rPr lang="ru-RU" sz="4400" b="1" dirty="0">
                <a:latin typeface="Gabriola" pitchFamily="82" charset="0"/>
              </a:rPr>
              <a:t> </a:t>
            </a:r>
            <a:r>
              <a:rPr lang="ru-RU" sz="4400" b="1" dirty="0" smtClean="0">
                <a:latin typeface="Gabriola" pitchFamily="82" charset="0"/>
              </a:rPr>
              <a:t>   православные храмы.</a:t>
            </a:r>
            <a:endParaRPr lang="ru-RU" sz="4400" b="1" dirty="0">
              <a:latin typeface="Gabriola" pitchFamily="82" charset="0"/>
            </a:endParaRPr>
          </a:p>
        </p:txBody>
      </p:sp>
      <p:pic>
        <p:nvPicPr>
          <p:cNvPr id="5" name="Berezovskie_guslyary_-_Rus_nazyvayut_Svyatoj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7601.5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1031" y="54237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4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6"/>
    </mc:Choice>
    <mc:Fallback xmlns="">
      <p:transition spd="slow" advTm="7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s://i.mycdn.me/image?id=839208680902&amp;t=3&amp;plc=WEB&amp;tkn=*vP-m1irAKymzNZ-lLgph7VqC_K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438" y="1862839"/>
            <a:ext cx="6624735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mycdn.me/image?id=665677987014&amp;t=3&amp;plc=WEB&amp;tkn=*LmcHqbBXDNNaqGLja8_863bvCk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815"/>
            <a:ext cx="4205040" cy="3153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18372" y="197171"/>
            <a:ext cx="9206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Природно-исторический комплекс села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Берёзовик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5014" y="736521"/>
            <a:ext cx="4750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Церковь иконы Божией Матери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Всех Скорбящих Радость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и сторожка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(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1779 –1809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гг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.)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2" name="Picture 2" descr="http://img-fotki.yandex.ru/get/4126/47407354.b22/0_116246_2bb81c5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3333576" cy="41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86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43"/>
    </mc:Choice>
    <mc:Fallback xmlns="">
      <p:transition spd="slow" advTm="724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i.mycdn.me/image?id=848750815942&amp;t=3&amp;plc=WEB&amp;tkn=*CWzy0oDGcKM86Ar9RQ60UiUlpR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9571" y="168244"/>
            <a:ext cx="3888432" cy="6526139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.mycdn.me/image?id=848750766790&amp;t=3&amp;plc=WEB&amp;tkn=*19ZSEbGlkObXGWI2TjFZxU7zf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3600400" cy="6408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47403" y="188639"/>
            <a:ext cx="34563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Часовня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при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Церкви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Иконы Божией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Матери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Всех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Скорбящих Радость 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3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0"/>
    </mc:Choice>
    <mc:Fallback xmlns="">
      <p:transition spd="slow" advTm="719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fonday.ru/images/tmp/12/3/original/12307qwyguYkEMDoOdK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284" y="4370"/>
            <a:ext cx="9191055" cy="685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75352">
            <a:off x="356231" y="1655938"/>
            <a:ext cx="1880960" cy="2186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19212">
            <a:off x="4586066" y="1579901"/>
            <a:ext cx="2068332" cy="2481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42054">
            <a:off x="2470335" y="1589310"/>
            <a:ext cx="1814589" cy="2222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5886" y="1268760"/>
            <a:ext cx="1934891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521" y="4052800"/>
            <a:ext cx="57955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Ты застыла в красе белоснежной,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Светлоокая тихая грусть,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Я люблю тебя верно и нежно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И к тебе издалёка вернусь.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4936263"/>
            <a:ext cx="59006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Тонкой веточкой ивы прибрежной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И просвеченной солнцем волной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Ты вошла в мир души безмятежной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И навеки осталась со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 Cyr"/>
              </a:rPr>
              <a:t>мной.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 Cyr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 Cyr"/>
              </a:rPr>
              <a:t>       </a:t>
            </a:r>
            <a:r>
              <a:rPr lang="ru-RU" b="1" i="1" dirty="0" smtClean="0">
                <a:solidFill>
                  <a:srgbClr val="002060"/>
                </a:solidFill>
              </a:rPr>
              <a:t>Ф. </a:t>
            </a:r>
            <a:r>
              <a:rPr lang="ru-RU" b="1" i="1" dirty="0" err="1" smtClean="0">
                <a:solidFill>
                  <a:srgbClr val="002060"/>
                </a:solidFill>
              </a:rPr>
              <a:t>Акишина</a:t>
            </a:r>
            <a:r>
              <a:rPr lang="ru-RU" b="1" i="1" dirty="0" smtClean="0">
                <a:solidFill>
                  <a:srgbClr val="002060"/>
                </a:solidFill>
              </a:rPr>
              <a:t> «Нерль» (»Исповедь», 2010 г.)</a:t>
            </a:r>
            <a:endParaRPr lang="ru-RU" b="1" i="1" dirty="0">
              <a:solidFill>
                <a:srgbClr val="002060"/>
              </a:solidFill>
              <a:latin typeface="Times New Roman Cyr"/>
            </a:endParaRPr>
          </a:p>
        </p:txBody>
      </p:sp>
    </p:spTree>
    <p:extLst>
      <p:ext uri="{BB962C8B-B14F-4D97-AF65-F5344CB8AC3E}">
        <p14:creationId xmlns:p14="http://schemas.microsoft.com/office/powerpoint/2010/main" val="72325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9"/>
    </mc:Choice>
    <mc:Fallback xmlns="">
      <p:transition spd="slow" advTm="555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С.Ф\КУЛЬТУРНАЯ КАРТА РАЙОНА\АРХИТЕКТУРА\Архитектура\Церковь Григорье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660384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085184"/>
            <a:ext cx="85507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Никольская церковь с. </a:t>
            </a:r>
            <a:r>
              <a:rPr lang="ru-RU" sz="4000" i="1" dirty="0" err="1" smtClean="0">
                <a:solidFill>
                  <a:srgbClr val="C00000"/>
                </a:solidFill>
              </a:rPr>
              <a:t>Григорьево</a:t>
            </a:r>
            <a:endParaRPr lang="ru-RU" sz="4000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i="1" dirty="0" smtClean="0">
                <a:solidFill>
                  <a:srgbClr val="C00000"/>
                </a:solidFill>
              </a:rPr>
              <a:t>1846 г.</a:t>
            </a:r>
            <a:endParaRPr lang="ru-RU" sz="4000" i="1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915337" y="2544105"/>
            <a:ext cx="4456113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41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7"/>
    </mc:Choice>
    <mc:Fallback xmlns="">
      <p:transition spd="slow" advTm="743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С.Ф\КУЛЬТУРНАЯ КАРТА РАЙОНА\АРХИТЕКТУРА\Архитектура\Церковь Хомут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0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7046" y="222601"/>
            <a:ext cx="903805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9575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Храмовый комплекс: Казанская церковь (1758 г.)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9575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и Преображенская церковь (1868 г.)- д. Хомутово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2"/>
    </mc:Choice>
    <mc:Fallback xmlns="">
      <p:transition spd="slow" advTm="715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С.Ф\КУЛЬТУРНАЯ КАРТА РАЙОНА\АРХИТЕКТУРА\Архитектура\Церковь Зернил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064"/>
            <a:ext cx="9144000" cy="68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90464" y="14064"/>
            <a:ext cx="75200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Воскресенская церковь (1846 г.)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3600" b="1" i="1" dirty="0" smtClean="0">
                <a:solidFill>
                  <a:srgbClr val="C00000"/>
                </a:solidFill>
                <a:cs typeface="Arial" pitchFamily="34" charset="0"/>
              </a:rPr>
              <a:t>                      с. </a:t>
            </a:r>
            <a:r>
              <a:rPr lang="ru-RU" sz="3600" b="1" i="1" dirty="0" err="1" smtClean="0">
                <a:solidFill>
                  <a:srgbClr val="C00000"/>
                </a:solidFill>
                <a:cs typeface="Arial" pitchFamily="34" charset="0"/>
              </a:rPr>
              <a:t>Зернилово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01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3"/>
    </mc:Choice>
    <mc:Fallback xmlns="">
      <p:transition spd="slow" advTm="706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i.mycdn.me/image?id=856560433199&amp;t=3&amp;plc=WEB&amp;tkn=*JM26IbPkq5RMe44JWblBYn_4btk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0" y="0"/>
            <a:ext cx="513961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s://i.mycdn.me/image?id=856560443439&amp;t=3&amp;plc=WEB&amp;tkn=*FERITRN9gJ6td2SC-Kh5-Bh4rGU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0989" y="1745433"/>
            <a:ext cx="3978216" cy="5112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1806497" y="84356"/>
            <a:ext cx="7312708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40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Предтеченская церковь </a:t>
            </a:r>
            <a:r>
              <a:rPr lang="ru-RU" sz="3600" b="1" i="1" dirty="0">
                <a:solidFill>
                  <a:srgbClr val="C00000"/>
                </a:solidFill>
                <a:latin typeface="Times New Roman"/>
                <a:ea typeface="Times New Roman"/>
              </a:rPr>
              <a:t>(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1765 г.)</a:t>
            </a:r>
          </a:p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с</a:t>
            </a:r>
            <a:r>
              <a:rPr lang="ru-RU" sz="36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3600" b="1" i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Кибергино</a:t>
            </a:r>
            <a:endParaRPr lang="ru-RU" sz="3600" b="1" i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9218" name="Picture 2" descr="http://holaf44.h.o.pic.centerblog.net/o/fleurs-violett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031868" y="3373042"/>
            <a:ext cx="6044310" cy="92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4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6"/>
    </mc:Choice>
    <mc:Fallback xmlns="">
      <p:transition spd="slow" advTm="698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С.Ф\КУЛЬТУРНАЯ КАРТА РАЙОНА\АРХИТЕКТУРА\Архитектура\Церковь Стебаче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7200800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589240"/>
            <a:ext cx="68253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Церковь </a:t>
            </a: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Иоанна Богослова (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1765 г.)</a:t>
            </a:r>
          </a:p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Стебачёво</a:t>
            </a:r>
            <a:endParaRPr lang="ru-RU" sz="3200" b="1" i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910067" y="2630146"/>
            <a:ext cx="5084503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79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8"/>
    </mc:Choice>
    <mc:Fallback xmlns="">
      <p:transition spd="slow" advTm="7168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С.Ф\КУЛЬТУРНАЯ КАРТА РАЙОНА\АРХИТЕКТУРА\Архитектура\Церковь Булгак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3941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348" y="188640"/>
            <a:ext cx="761003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  <a:tabLst>
                <a:tab pos="228600" algn="l"/>
              </a:tabLst>
            </a:pP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Преображенская церковь (1831-1848 гг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.)</a:t>
            </a:r>
          </a:p>
          <a:p>
            <a:pPr lvl="0" algn="ctr">
              <a:spcAft>
                <a:spcPts val="0"/>
              </a:spcAft>
              <a:tabLst>
                <a:tab pos="228600" algn="l"/>
              </a:tabLst>
            </a:pP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. Булгаково</a:t>
            </a:r>
            <a:endParaRPr lang="ru-RU" sz="3200" b="1" i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437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8"/>
    </mc:Choice>
    <mc:Fallback xmlns="">
      <p:transition spd="slow" advTm="7068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060848"/>
            <a:ext cx="4878213" cy="4094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 descr="http://www.playcast.ru/uploads/2015/08/16/1470885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65988" y="2964745"/>
            <a:ext cx="6663828" cy="73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F:\С.Ф\КУЛЬТУРНАЯ КАРТА РАЙОНА\АРХИТЕКТУРА\Архитектура\Часовня Алферьево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104" y="404664"/>
            <a:ext cx="3575932" cy="5378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635896" y="641588"/>
            <a:ext cx="56444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Храм Николая Чудотворца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           с.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Алферьево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0635" y="5783178"/>
            <a:ext cx="43075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Георгиевская часовня в память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о погибших воинах-земляках.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105 имён, 105 жизней…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4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9"/>
    </mc:Choice>
    <mc:Fallback xmlns="">
      <p:transition spd="slow" advTm="6669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С.Ф\КУЛЬТУРНАЯ КАРТА РАЙОНА\АРХИТЕКТУРА\Архитектура\Церковь Дорони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94952"/>
            <a:ext cx="71879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Преображенская церковь (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1798 г.)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с.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Доронино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5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3"/>
    </mc:Choice>
    <mc:Fallback xmlns="">
      <p:transition spd="slow" advTm="707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Преображенская церковь в с. Першино Тейковского района Ивановской области. Фотография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76" y="8772"/>
            <a:ext cx="9130324" cy="684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780782"/>
            <a:ext cx="64670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Преображенская церковь (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1794 г.)</a:t>
            </a:r>
          </a:p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</a:rPr>
              <a:t>.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/>
              </a:rPr>
              <a:t>Першино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70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98"/>
    </mc:Choice>
    <mc:Fallback xmlns="">
      <p:transition spd="slow" advTm="699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С.Ф\КУЛЬТУРНАЯ КАРТА РАЙОНА\АРХИТЕКТУРА\Архитектура\Церковь Крапивн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7488832" cy="561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978904" y="122428"/>
            <a:ext cx="49745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3880" algn="ctr">
              <a:spcAft>
                <a:spcPts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Владимирская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церковь </a:t>
            </a:r>
          </a:p>
          <a:p>
            <a:pPr marL="563880" algn="ctr"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(1767 г.)</a:t>
            </a:r>
          </a:p>
          <a:p>
            <a:pPr marL="563880" algn="ctr">
              <a:spcAft>
                <a:spcPts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Крапивново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3200" b="1" i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1270" name="Picture 6" descr="http://www.playcast.ru/uploads/2016/06/01/188472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6912768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8"/>
    </mc:Choice>
    <mc:Fallback xmlns="">
      <p:transition spd="slow" advTm="708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IMG_02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369181">
            <a:off x="6619386" y="-952100"/>
            <a:ext cx="1737518" cy="359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86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5"/>
    </mc:Choice>
    <mc:Fallback xmlns="">
      <p:transition spd="slow" advTm="422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С.Ф\КУЛЬТУРНАЯ КАРТА РАЙОНА\АРХИТЕКТУРА\Архитектура\Церковь Сахты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8" y="0"/>
            <a:ext cx="9139661" cy="685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6585" y="-5898"/>
            <a:ext cx="91662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92163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Храмовый комплекс: Никольская церковь (1785 –1794 гг.)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2163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 Церковь Михаила Архангела (1785 – 1810 гг.)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2163" algn="l"/>
              </a:tabLst>
            </a:pP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с. </a:t>
            </a:r>
            <a:r>
              <a:rPr lang="ru-RU" sz="2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Сахтыш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49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0"/>
    </mc:Choice>
    <mc:Fallback xmlns="">
      <p:transition spd="slow" advTm="734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С.Ф\КУЛЬТУРНАЯ КАРТА РАЙОНА\АРХИТЕКТУРА\Архитектура\Церковь Мороз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6192194" cy="50156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68642" y="5639272"/>
            <a:ext cx="82728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ерковь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Параскевы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Пятницы (1800 г.)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с.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Морозово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://img-fotki.yandex.ru/get/6701/39663434.368/0_877f5_997a413c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2002125" cy="507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18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5"/>
    </mc:Choice>
    <mc:Fallback xmlns="">
      <p:transition spd="slow" advTm="7025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С.Ф\КУЛЬТУРНАЯ КАРТА РАЙОНА\АРХИТЕКТУРА\Архитектура\Золотниковская пустынь Настоятельный корпус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245665"/>
            <a:ext cx="4788024" cy="3591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3797" name="Picture 5" descr="D:\i-300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3" y="10732"/>
            <a:ext cx="4325809" cy="4325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183316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792480" algn="l"/>
              </a:tabLst>
            </a:pPr>
            <a:r>
              <a:rPr lang="ru-RU" sz="24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Храмовый комплекс: </a:t>
            </a:r>
            <a:endParaRPr lang="ru-RU" sz="2400" b="1" i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792480" algn="l"/>
              </a:tabLst>
            </a:pPr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ансамбль </a:t>
            </a:r>
            <a:r>
              <a:rPr lang="ru-RU" sz="24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Успенской </a:t>
            </a:r>
            <a:r>
              <a:rPr lang="ru-RU" sz="2400" b="1" i="1" dirty="0" err="1">
                <a:solidFill>
                  <a:srgbClr val="C00000"/>
                </a:solidFill>
                <a:latin typeface="Times New Roman"/>
                <a:ea typeface="Times New Roman"/>
              </a:rPr>
              <a:t>Золотниковской</a:t>
            </a:r>
            <a:r>
              <a:rPr lang="ru-RU" sz="2400" b="1" i="1" dirty="0">
                <a:solidFill>
                  <a:srgbClr val="C00000"/>
                </a:solidFill>
                <a:latin typeface="Times New Roman"/>
                <a:ea typeface="Times New Roman"/>
              </a:rPr>
              <a:t> Пустыни – Казанская и Успенская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церкви </a:t>
            </a:r>
            <a:endParaRPr lang="ru-RU" sz="2400" b="1" i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310674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Настоятельный  комплекс</a:t>
            </a:r>
            <a:endParaRPr lang="ru-RU" dirty="0"/>
          </a:p>
        </p:txBody>
      </p:sp>
      <p:pic>
        <p:nvPicPr>
          <p:cNvPr id="14340" name="Picture 4" descr="https://kak2z.ru/my_img/img/2016/03/19/e188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0008" y="3789040"/>
            <a:ext cx="523875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28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6"/>
    </mc:Choice>
    <mc:Fallback xmlns="">
      <p:transition spd="slow" advTm="7686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6008"/>
            <a:ext cx="9161481" cy="691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5837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792480" algn="l"/>
              </a:tabLst>
            </a:pPr>
            <a:r>
              <a:rPr lang="ru-RU" sz="3200" b="1" i="1" spc="-100" dirty="0">
                <a:solidFill>
                  <a:srgbClr val="C00000"/>
                </a:solidFill>
                <a:latin typeface="Times New Roman"/>
                <a:ea typeface="Times New Roman"/>
              </a:rPr>
              <a:t>Храм в честь св. </a:t>
            </a:r>
            <a:r>
              <a:rPr lang="ru-RU" sz="3200" b="1" i="1" spc="-1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Митрофана  </a:t>
            </a:r>
            <a:r>
              <a:rPr lang="ru-RU" sz="3200" b="1" i="1" spc="-100" dirty="0">
                <a:solidFill>
                  <a:srgbClr val="C00000"/>
                </a:solidFill>
                <a:latin typeface="Times New Roman"/>
                <a:ea typeface="Times New Roman"/>
              </a:rPr>
              <a:t>Воронежского</a:t>
            </a:r>
            <a:endParaRPr lang="ru-RU" sz="3200" b="1" i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123728" y="836712"/>
            <a:ext cx="6706170" cy="9397214"/>
            <a:chOff x="1344" y="449"/>
            <a:chExt cx="11447" cy="14725"/>
          </a:xfrm>
        </p:grpSpPr>
        <p:pic>
          <p:nvPicPr>
            <p:cNvPr id="3075" name="Picture 3" descr="Saint Mitrophan of Voronezh.jpg"/>
            <p:cNvPicPr>
              <a:picLocks noChangeAspect="1" noChangeArrowheads="1"/>
            </p:cNvPicPr>
            <p:nvPr/>
          </p:nvPicPr>
          <p:blipFill>
            <a:blip r:embed="rId3" r:link="rId4" cstate="email">
              <a:lum bright="12000" contrast="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7" y="449"/>
              <a:ext cx="3454" cy="439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1344" y="14274"/>
              <a:ext cx="9720" cy="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Митрофан Воронежский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09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0"/>
    </mc:Choice>
    <mc:Fallback xmlns="">
      <p:transition spd="slow" advTm="687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:\С.Ф\КУЛЬТУРНАЯ КАРТА РАЙОНА\АРХИТЕКТУРА\Архитектура\Церковь Обезо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0" y="620688"/>
            <a:ext cx="913656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83568" y="188640"/>
            <a:ext cx="741682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Храмовый комплекс: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Преображенская церковь (1792 г.)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5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и Введенская церковь (1830 г.), с.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Обезово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8"/>
    </mc:Choice>
    <mc:Fallback xmlns="">
      <p:transition spd="slow" advTm="7048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С.Ф\КУЛЬТУРНАЯ КАРТА РАЙОНА\АРХИТЕКТУРА\Архитектура\Церковь Якши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939" y="116632"/>
            <a:ext cx="77901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318135" algn="l"/>
              </a:tabLst>
            </a:pPr>
            <a:r>
              <a:rPr lang="ru-RU" sz="28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Георгиевская церковь (1842 –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1864 гг.)</a:t>
            </a:r>
          </a:p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318135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                                      с</a:t>
            </a:r>
            <a:r>
              <a:rPr lang="ru-RU" sz="28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2800" b="1" i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Якшино</a:t>
            </a:r>
            <a:endParaRPr lang="ru-RU" sz="2800" b="1" i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415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0"/>
    </mc:Choice>
    <mc:Fallback xmlns="">
      <p:transition spd="slow" advTm="706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С.Ф\КУЛЬТУРНАЯ КАРТА РАЙОНА\АРХИТЕКТУРА\Архитектура\Церковь Елховка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6460" y="1988840"/>
            <a:ext cx="7019944" cy="4282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 rot="10800000" flipV="1">
            <a:off x="864436" y="548681"/>
            <a:ext cx="7343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Введенская церковь (1815 г.)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Елховка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5364" name="Picture 4" descr="http://www.playcast.ru/uploads/2015/02/25/1232029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625901"/>
            <a:ext cx="5400600" cy="52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54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2"/>
    </mc:Choice>
    <mc:Fallback xmlns="">
      <p:transition spd="slow" advTm="7132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:\С.Ф\КУЛЬТУРНАЯ КАРТА РАЙОНА\АРХИТЕКТУРА\Архитектура\Церковь Поддыбь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22769" y="0"/>
            <a:ext cx="571085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Храмовый комплекс: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Преображенская церковь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Введенская церковь (1815 г.)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с. </a:t>
            </a:r>
            <a:r>
              <a:rPr lang="ru-RU" sz="2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Поддыбье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6"/>
    </mc:Choice>
    <mc:Fallback xmlns="">
      <p:transition spd="slow" advTm="7006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mage?id=850264130173&amp;t=3&amp;plc=WEB&amp;tkn=*UQVCTdVC4KJvKNsqyaO1YQKQfJ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44516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04833" y="980728"/>
            <a:ext cx="48285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Часовня Казанской иконы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Божией Матери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д</a:t>
            </a:r>
            <a:r>
              <a:rPr lang="ru-RU" sz="2800" b="1" i="1" dirty="0" smtClean="0">
                <a:solidFill>
                  <a:srgbClr val="C00000"/>
                </a:solidFill>
              </a:rPr>
              <a:t>. </a:t>
            </a:r>
            <a:r>
              <a:rPr lang="ru-RU" sz="2800" b="1" i="1" dirty="0" err="1" smtClean="0">
                <a:solidFill>
                  <a:srgbClr val="C00000"/>
                </a:solidFill>
              </a:rPr>
              <a:t>Рожство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082" name="Picture 10" descr="https://i.mycdn.me/image?id=850264129917&amp;t=3&amp;plc=WEB&amp;tkn=*xAkfWMta6lqh-esyzrzdLla19u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672916"/>
            <a:ext cx="2754306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img1.liveinternet.ru/images/attach/c/7/94/307/94307309_StarLightDesigns_ShiningStar_elements__13_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58478">
            <a:off x="4427832" y="4310965"/>
            <a:ext cx="1980221" cy="251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img1.liveinternet.ru/images/attach/c/7/94/307/94307309_StarLightDesigns_ShiningStar_elements__13_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78240">
            <a:off x="4058503" y="3915686"/>
            <a:ext cx="2452936" cy="24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8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0"/>
    </mc:Choice>
    <mc:Fallback xmlns="">
      <p:transition spd="slow" advTm="661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13.radikal.ru/i186/1109/8d/6298d93e129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1844824"/>
            <a:ext cx="66675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00" y="5992792"/>
            <a:ext cx="6176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 тропинкам  родного края…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198" name="Picture 6" descr="https://img-fotki.yandex.ru/get/34/200418627.78/0_11dfb8_89a40a64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199">
            <a:off x="1547664" y="52462"/>
            <a:ext cx="604340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759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0"/>
    </mc:Choice>
    <mc:Fallback xmlns="">
      <p:transition spd="slow" advTm="10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IMG_0211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8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89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8"/>
    </mc:Choice>
    <mc:Fallback xmlns="">
      <p:transition spd="slow" advTm="3858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Фото Рубское озеро. Россия, Ивановская область, М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9965" y="3433830"/>
            <a:ext cx="3290441" cy="2875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456384" cy="2741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3" y="836712"/>
            <a:ext cx="4680520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 descr="http://profclipart.ru/wp-content/uploads/2011/04/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448" cy="684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686331">
            <a:off x="4108" y="5800908"/>
            <a:ext cx="3347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РУБСКОЕ ОЗЕРО</a:t>
            </a:r>
            <a:endParaRPr lang="ru-RU" sz="3200" b="1" dirty="0">
              <a:solidFill>
                <a:srgbClr val="4E67C8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760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7"/>
    </mc:Choice>
    <mc:Fallback xmlns="">
      <p:transition spd="slow" advTm="7507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turizm37.ru/files/place/photos/31/2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38226">
            <a:off x="4211960" y="3132164"/>
            <a:ext cx="4572000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http://www.geocaching.su/photos/areas/827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4544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116632"/>
            <a:ext cx="4381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Сосна-долгожитель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в с.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Алферьево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6533" y="1556792"/>
            <a:ext cx="3623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«Сосна величава и поражает 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своими размерами. 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Пытаешься опоясать её в два 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обхвата – да уж куда там!»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25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9"/>
    </mc:Choice>
    <mc:Fallback xmlns="">
      <p:transition spd="slow" advTm="6909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Фото значимых мероприятий района\В гости к Пушкину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493" y="0"/>
            <a:ext cx="49233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0" y="764704"/>
            <a:ext cx="45849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B4DCFA">
                    <a:lumMod val="25000"/>
                  </a:srgbClr>
                </a:solidFill>
              </a:rPr>
              <a:t>Памятник  А.С. Пушкину</a:t>
            </a:r>
          </a:p>
          <a:p>
            <a:pPr algn="ctr"/>
            <a:r>
              <a:rPr lang="ru-RU" sz="2800" b="1" i="1" dirty="0">
                <a:solidFill>
                  <a:srgbClr val="B4DCFA">
                    <a:lumMod val="25000"/>
                  </a:srgbClr>
                </a:solidFill>
              </a:rPr>
              <a:t>с</a:t>
            </a:r>
            <a:r>
              <a:rPr lang="ru-RU" sz="2800" b="1" i="1" dirty="0" smtClean="0">
                <a:solidFill>
                  <a:srgbClr val="B4DCFA">
                    <a:lumMod val="25000"/>
                  </a:srgbClr>
                </a:solidFill>
              </a:rPr>
              <a:t>. Новое </a:t>
            </a:r>
            <a:r>
              <a:rPr lang="ru-RU" sz="2800" b="1" i="1" dirty="0" err="1" smtClean="0">
                <a:solidFill>
                  <a:srgbClr val="B4DCFA">
                    <a:lumMod val="25000"/>
                  </a:srgbClr>
                </a:solidFill>
              </a:rPr>
              <a:t>Леушино</a:t>
            </a:r>
            <a:endParaRPr lang="ru-RU" sz="2800" b="1" i="1" dirty="0">
              <a:solidFill>
                <a:srgbClr val="B4DCFA">
                  <a:lumMod val="25000"/>
                </a:srgbClr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6136" y="2264498"/>
            <a:ext cx="2785033" cy="35335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43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3"/>
    </mc:Choice>
    <mc:Fallback xmlns="">
      <p:transition spd="slow" advTm="6783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/%D1%88%D0%BC%D0%B8%D0%B4%D1%82.jpg?id=14984680910000000252%3B0%3B1&amp;x-email=teikruprmol%40mail.ru&amp;exif=1&amp;bs=2457&amp;bl=91838&amp;ct=image%2Fjpeg&amp;cn=%25d1%2588%25d0%25bc%25d0%25b8%25d0%25b4%25d1%2582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099" name="Picture 3" descr="C:\Users\User\Downloads\шмидт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6795" y="763128"/>
            <a:ext cx="3361411" cy="4481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шмидт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85"/>
            <a:ext cx="3646397" cy="6845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1501" y="168245"/>
            <a:ext cx="500489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Усыпальница  И.С. Шмидта, </a:t>
            </a:r>
          </a:p>
          <a:p>
            <a:pPr algn="ctr"/>
            <a:r>
              <a:rPr lang="ru-RU" sz="2500" b="1" dirty="0">
                <a:solidFill>
                  <a:srgbClr val="4E67C8">
                    <a:lumMod val="50000"/>
                  </a:srgbClr>
                </a:solidFill>
              </a:rPr>
              <a:t>д</a:t>
            </a:r>
            <a:r>
              <a:rPr lang="ru-RU" sz="2500" b="1" dirty="0" smtClean="0">
                <a:solidFill>
                  <a:srgbClr val="4E67C8">
                    <a:lumMod val="50000"/>
                  </a:srgbClr>
                </a:solidFill>
              </a:rPr>
              <a:t>октора медицины и</a:t>
            </a:r>
          </a:p>
          <a:p>
            <a:pPr algn="ctr"/>
            <a:r>
              <a:rPr lang="ru-RU" sz="2500" b="1" dirty="0">
                <a:solidFill>
                  <a:srgbClr val="4E67C8">
                    <a:lumMod val="50000"/>
                  </a:srgbClr>
                </a:solidFill>
              </a:rPr>
              <a:t>п</a:t>
            </a:r>
            <a:r>
              <a:rPr lang="ru-RU" sz="2500" b="1" dirty="0" smtClean="0">
                <a:solidFill>
                  <a:srgbClr val="4E67C8">
                    <a:lumMod val="50000"/>
                  </a:srgbClr>
                </a:solidFill>
              </a:rPr>
              <a:t>редводителя Шуйского уезда</a:t>
            </a:r>
            <a:endParaRPr lang="ru-RU" sz="2500" b="1" dirty="0">
              <a:solidFill>
                <a:srgbClr val="4E67C8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1501" y="522678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4E67C8">
                    <a:lumMod val="50000"/>
                  </a:srgbClr>
                </a:solidFill>
                <a:latin typeface="-apple-system"/>
              </a:rPr>
              <a:t>Жизнь свою Иван Шмидт посвятил благородному делу создания земских больниц и школ, читален и библиотек для рабочих, приютов для беспризорников.</a:t>
            </a:r>
            <a:endParaRPr lang="ru-RU" sz="2000" dirty="0">
              <a:solidFill>
                <a:srgbClr val="4E67C8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3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5"/>
    </mc:Choice>
    <mc:Fallback xmlns="">
      <p:transition spd="slow" advTm="6615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154" y="5347787"/>
            <a:ext cx="86373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Памяти Федора Немчинова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Отечественной войны 1812 года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подпоручик Московского пехотного полка, участник сражений при Бородино, Смоленске, Малоярославце, в заграничном походе русской армии дошел до французского города Реймса. И, что немаловажно, был прихожанином местных храмов и владельцем деревень Ширяево и </a:t>
            </a:r>
            <a:r>
              <a:rPr lang="ru-RU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Голянищево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F:\Фото значимых мероприятий района\Алферьево мемориал участнику отеч. войны 1812г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745740"/>
            <a:ext cx="89114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Гранитный столп, стоящий у </a:t>
            </a:r>
            <a:r>
              <a:rPr lang="ru-RU" sz="26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Алферьевского</a:t>
            </a: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храма</a:t>
            </a:r>
            <a:endParaRPr lang="ru-RU" sz="26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7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5"/>
    </mc:Choice>
    <mc:Fallback xmlns="">
      <p:transition spd="slow" advTm="7065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image?t=3&amp;bid=628812816903&amp;id=628812816903&amp;plc=WEB&amp;tkn=*aWboH0zlC2Y8O-A_f3833SmhD2M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1994" y="4510691"/>
            <a:ext cx="3244723" cy="2347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Рисунок 5" descr="DSC0319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539302"/>
            <a:ext cx="3200400" cy="240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 descr="01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553" y="609003"/>
            <a:ext cx="4126326" cy="3108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 rot="20804650">
            <a:off x="19111" y="516142"/>
            <a:ext cx="46575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B4DCFA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Святые источники</a:t>
            </a:r>
            <a:endParaRPr lang="ru-RU" sz="4000" b="1" i="1" dirty="0">
              <a:solidFill>
                <a:srgbClr val="B4DCFA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4088" y="326804"/>
            <a:ext cx="307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</a:t>
            </a:r>
            <a:r>
              <a:rPr lang="ru-RU" sz="3600" b="1" dirty="0" smtClean="0">
                <a:solidFill>
                  <a:srgbClr val="C00000"/>
                </a:solidFill>
              </a:rPr>
              <a:t>. Березовик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1747" name="Рисунок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04" y="2551255"/>
            <a:ext cx="3024336" cy="4036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0942" y="6267138"/>
            <a:ext cx="2287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</a:rPr>
              <a:t>Гридкино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1748" name="Picture 4" descr="колодец елховк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6717" y="3810000"/>
            <a:ext cx="28575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63208" y="3717576"/>
            <a:ext cx="2020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</a:rPr>
              <a:t>. Елховка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7048" y="4046092"/>
            <a:ext cx="2561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</a:rPr>
              <a:t>Алферьево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0590" y="1354636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 err="1" smtClean="0">
                <a:solidFill>
                  <a:srgbClr val="C00000"/>
                </a:solidFill>
              </a:rPr>
              <a:t>Оболсуново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314" name="Picture 2" descr="http://i94.beon.ru/22/95/769522/45/34079445/aa71af451844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12828">
            <a:off x="253086" y="1186739"/>
            <a:ext cx="2553513" cy="119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0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0"/>
    </mc:Choice>
    <mc:Fallback xmlns="">
      <p:transition spd="slow" advTm="712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для дня предпринимателя\оболсуново\0429084433213_sanatorii-obolsynovo-ivanovskaya-oblast-28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908720"/>
            <a:ext cx="7069679" cy="5026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2771800" y="303255"/>
            <a:ext cx="5638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  Курорт «</a:t>
            </a:r>
            <a:r>
              <a:rPr lang="ru-RU" sz="4000" dirty="0" err="1" smtClean="0">
                <a:solidFill>
                  <a:srgbClr val="C00000"/>
                </a:solidFill>
              </a:rPr>
              <a:t>Оболсуново</a:t>
            </a:r>
            <a:r>
              <a:rPr lang="ru-RU" sz="4000" dirty="0" smtClean="0">
                <a:solidFill>
                  <a:srgbClr val="C00000"/>
                </a:solidFill>
              </a:rPr>
              <a:t>»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5" y="5967780"/>
            <a:ext cx="7430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745">
                    <a:lumMod val="75000"/>
                  </a:srgbClr>
                </a:solidFill>
                <a:latin typeface="Roboto"/>
              </a:rPr>
              <a:t>Хвойный лес, река </a:t>
            </a:r>
            <a:r>
              <a:rPr lang="ru-RU" b="1" dirty="0" err="1">
                <a:solidFill>
                  <a:srgbClr val="212745">
                    <a:lumMod val="75000"/>
                  </a:srgbClr>
                </a:solidFill>
                <a:latin typeface="Roboto"/>
              </a:rPr>
              <a:t>Ухтохма</a:t>
            </a:r>
            <a:r>
              <a:rPr lang="ru-RU" b="1" dirty="0">
                <a:solidFill>
                  <a:srgbClr val="212745">
                    <a:lumMod val="75000"/>
                  </a:srgbClr>
                </a:solidFill>
                <a:latin typeface="Roboto"/>
              </a:rPr>
              <a:t>, обилие грибов и ягод – все это </a:t>
            </a:r>
            <a:r>
              <a:rPr lang="ru-RU" b="1" dirty="0" smtClean="0">
                <a:solidFill>
                  <a:srgbClr val="212745">
                    <a:lumMod val="75000"/>
                  </a:srgbClr>
                </a:solidFill>
                <a:latin typeface="Roboto"/>
              </a:rPr>
              <a:t>служит полезному </a:t>
            </a:r>
            <a:r>
              <a:rPr lang="ru-RU" b="1" dirty="0">
                <a:solidFill>
                  <a:srgbClr val="212745">
                    <a:lumMod val="75000"/>
                  </a:srgbClr>
                </a:solidFill>
                <a:latin typeface="Roboto"/>
              </a:rPr>
              <a:t>отдыху.</a:t>
            </a:r>
            <a:endParaRPr lang="ru-RU" b="1" dirty="0">
              <a:solidFill>
                <a:srgbClr val="212745">
                  <a:lumMod val="75000"/>
                </a:srgbClr>
              </a:solidFill>
            </a:endParaRPr>
          </a:p>
        </p:txBody>
      </p:sp>
      <p:pic>
        <p:nvPicPr>
          <p:cNvPr id="6146" name="Picture 2" descr="http://www.playcast.ru/uploads/2016/09/12/1987401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4005" y="2714609"/>
            <a:ext cx="2573365" cy="328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68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4"/>
    </mc:Choice>
    <mc:Fallback xmlns="">
      <p:transition spd="slow" advTm="7204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nimalsfoto.com/photo/41/41c3f3d32285ab6cd0bf0bf332806b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9739"/>
            <a:ext cx="6355716" cy="5154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" name="Picture 6" descr="http://www.travelsportal.ru/assets/gallery/132/132690/98428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5816" y="116632"/>
            <a:ext cx="6381831" cy="40504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292354"/>
            <a:ext cx="6484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Пансионат с лечением «Чайка»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http://4.bp.blogspot.com/-lqQ2jSB_Xso/TtV53IeDkAI/AAAAAAAALNo/UVeGdxG8evI/s1600/ADORNOS+%2528276%2529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45920">
            <a:off x="4379450" y="3204630"/>
            <a:ext cx="3785395" cy="37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62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6"/>
    </mc:Choice>
    <mc:Fallback xmlns="">
      <p:transition spd="slow" advTm="7226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-fotki.yandex.ru/get/5009/valenta-mog.19a/0_77ca0_7bfdcdf4_orig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24202"/>
            <a:ext cx="726462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116632"/>
            <a:ext cx="827021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ПРАЗДНИКИ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ТЕЙКОВСКОЙ ЗЕМЛЕ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313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09"/>
    </mc:Choice>
    <mc:Fallback xmlns="">
      <p:transition spd="slow" advTm="7409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Фото значимых мероприятий района\гусляры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048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171673" y="5877272"/>
            <a:ext cx="8972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Православный музыкально-поэтический  </a:t>
            </a:r>
          </a:p>
          <a:p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сельский фестиваль «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</a:rPr>
              <a:t>Алферьевские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 зори» 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6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7"/>
    </mc:Choice>
    <mc:Fallback xmlns="">
      <p:transition spd="slow" advTm="712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р.Нерль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707165">
            <a:off x="963002" y="-1044929"/>
            <a:ext cx="1389098" cy="346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35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8"/>
    </mc:Choice>
    <mc:Fallback xmlns="">
      <p:transition spd="slow" advTm="4108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Фото значимых мероприятий района\Масленица Синяя Осок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53618">
            <a:off x="4355976" y="2852936"/>
            <a:ext cx="4657684" cy="3853303"/>
          </a:xfrm>
          <a:prstGeom prst="diamon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F:\Фото значимых мероприятий района\Маслениц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1" y="0"/>
            <a:ext cx="5704447" cy="4278335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4128" y="905890"/>
            <a:ext cx="35718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bg2">
                    <a:lumMod val="25000"/>
                  </a:schemeClr>
                </a:solidFill>
              </a:rPr>
              <a:t>МАСЛЕНИЦА</a:t>
            </a:r>
            <a:endParaRPr lang="ru-RU" sz="4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4840195"/>
            <a:ext cx="278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</a:rPr>
              <a:t>д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. Синяя осока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218" name="Picture 2" descr="https://static.md/e52e46b1ed6365c953a16b020673f2a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89335">
            <a:off x="-107095" y="3068960"/>
            <a:ext cx="4228281" cy="428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4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9"/>
    </mc:Choice>
    <mc:Fallback xmlns="">
      <p:transition spd="slow" advTm="7129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Фото значимых мероприятий района\Праздник молока ярмарк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85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6085114"/>
            <a:ext cx="70487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bg2">
                    <a:lumMod val="25000"/>
                  </a:schemeClr>
                </a:solidFill>
              </a:rPr>
              <a:t>Праздник молока, п. Нерль</a:t>
            </a:r>
            <a:endParaRPr lang="ru-RU" sz="40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4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2"/>
    </mc:Choice>
    <mc:Fallback xmlns="">
      <p:transition spd="slow" advTm="7062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Фото значимых мероприятий района\Праздник молока п.Нерль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84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9"/>
    </mc:Choice>
    <mc:Fallback xmlns="">
      <p:transition spd="slow" advTm="7029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Фото значимых мероприятий района\Акция Кораблик победы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73314"/>
            <a:ext cx="9144000" cy="5884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9207"/>
            <a:ext cx="65582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Акция «Кораблик Победы» </a:t>
            </a:r>
          </a:p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в рамках празднования Дня Победы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8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8"/>
    </mc:Choice>
    <mc:Fallback xmlns="">
      <p:transition spd="slow" advTm="7088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.mycdn.me/image?id=856560436271&amp;t=3&amp;plc=WEB&amp;tkn=*wMCoQ0xYSqK7jBP5v_kw_7BWf0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8460432" cy="6877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44156" y="836712"/>
            <a:ext cx="61747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Т</a:t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Р</a:t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О</a:t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И</a:t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Ц</a:t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30799"/>
            <a:ext cx="6885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bg2">
                    <a:lumMod val="25000"/>
                  </a:schemeClr>
                </a:solidFill>
              </a:rPr>
              <a:t>Праздник русской березки</a:t>
            </a:r>
            <a:endParaRPr lang="ru-RU" sz="40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9"/>
    </mc:Choice>
    <mc:Fallback xmlns="">
      <p:transition spd="slow" advTm="6539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.mycdn.me/image?id=856560441391&amp;t=3&amp;plc=WEB&amp;tkn=*3rMi8dLya-kQv33IShGiTabGSp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138798">
            <a:off x="3303375" y="2468602"/>
            <a:ext cx="6033466" cy="42293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F:\Фото значимых мероприятий района\Троица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09824">
            <a:off x="-194058" y="2764"/>
            <a:ext cx="6503153" cy="41925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http://img0.liveinternet.ru/images/attach/c/1/57/2/57002616_57002366_3f37a302697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88626">
            <a:off x="-151943" y="2904200"/>
            <a:ext cx="541784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ushevnaya_muzyka_-_dlya_stihov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91680" y="50008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5"/>
    </mc:Choice>
    <mc:Fallback xmlns="">
      <p:transition spd="slow" advTm="7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63384">
            <a:off x="827584" y="1333388"/>
            <a:ext cx="3061519" cy="2135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assets.stickpng.com/thumbs/584a78dd7ec3445d9da286a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69575">
            <a:off x="789821" y="142621"/>
            <a:ext cx="1793776" cy="17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https://i.mycdn.me/image?id=856749387823&amp;t=3&amp;plc=WEB&amp;tkn=*gQNCKWhQnLifkL0Xup69xAdQFeQ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64225"/>
            <a:ext cx="6184975" cy="349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s://i.mycdn.me/image?id=856749393199&amp;t=3&amp;plc=WEB&amp;tkn=*GO6BleBWW9TU0FHo88tclMCwpC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1"/>
            <a:ext cx="5436096" cy="345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https://i.mycdn.me/image?id=856749394991&amp;t=3&amp;plc=WEB&amp;tkn=*rG0xSoUh7qc7clYyqOjfq3GNUbk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1637" y="3325752"/>
            <a:ext cx="3908647" cy="3570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114115">
            <a:off x="109507" y="747123"/>
            <a:ext cx="3634328" cy="5847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A91783"/>
                </a:solidFill>
              </a:rPr>
              <a:t>ДЕНЬ РАЙОНА-88</a:t>
            </a:r>
            <a:endParaRPr lang="ru-RU" sz="3200" b="1" dirty="0">
              <a:solidFill>
                <a:srgbClr val="A917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8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22"/>
    </mc:Choice>
    <mc:Fallback xmlns="">
      <p:transition spd="slow" advTm="6922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10" y="0"/>
            <a:ext cx="9114090" cy="683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7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5"/>
    </mc:Choice>
    <mc:Fallback xmlns="">
      <p:transition spd="slow" advTm="7165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50371"/>
            <a:ext cx="9144000" cy="503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0"/>
            <a:ext cx="54553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Фестиваль на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Рубском</a:t>
            </a:r>
            <a:r>
              <a:rPr lang="ru-RU" sz="2800" b="1" i="1" dirty="0" smtClean="0">
                <a:solidFill>
                  <a:srgbClr val="FF0000"/>
                </a:solidFill>
              </a:rPr>
              <a:t> озере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«Озеро нашей мечты»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599" y="908691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Bef>
                <a:spcPts val="200"/>
              </a:spcBef>
              <a:spcAft>
                <a:spcPts val="200"/>
              </a:spcAft>
            </a:pPr>
            <a:r>
              <a:rPr lang="ru-RU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В программу фестиваля входят: </a:t>
            </a:r>
            <a:r>
              <a:rPr lang="en-US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star</a:t>
            </a:r>
            <a:r>
              <a:rPr lang="ru-RU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-</a:t>
            </a:r>
            <a:r>
              <a:rPr lang="en-US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teen</a:t>
            </a:r>
            <a:r>
              <a:rPr lang="ru-RU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,  соревнования по пляжному волейболу, выступление фитнес команд, путешествие по станциям </a:t>
            </a:r>
            <a:r>
              <a:rPr lang="ru-RU" b="1" spc="1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с </a:t>
            </a:r>
            <a:r>
              <a:rPr lang="ru-RU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элементами туризма, купание в </a:t>
            </a:r>
            <a:r>
              <a:rPr lang="ru-RU" b="1" spc="10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Рубском</a:t>
            </a:r>
            <a:r>
              <a:rPr lang="ru-RU" b="1" spc="1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 </a:t>
            </a:r>
            <a:r>
              <a:rPr lang="ru-RU" b="1" spc="1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Arial Unicode MS"/>
              </a:rPr>
              <a:t>озере</a:t>
            </a:r>
            <a:endParaRPr lang="ru-RU" b="1" spc="10" dirty="0">
              <a:solidFill>
                <a:schemeClr val="accent1">
                  <a:lumMod val="50000"/>
                </a:schemeClr>
              </a:solidFill>
              <a:effectLst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7054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5"/>
    </mc:Choice>
    <mc:Fallback xmlns="">
      <p:transition spd="slow" advTm="7525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1547173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221"/>
            <a:ext cx="9144000" cy="5612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04" y="260648"/>
            <a:ext cx="911499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C00000"/>
                </a:solidFill>
              </a:rPr>
              <a:t>Областной фестиваль по творчеству М.И. Цветаевой </a:t>
            </a:r>
          </a:p>
          <a:p>
            <a:pPr algn="ctr"/>
            <a:r>
              <a:rPr lang="ru-RU" sz="2500" b="1" i="1" dirty="0" smtClean="0">
                <a:solidFill>
                  <a:srgbClr val="C00000"/>
                </a:solidFill>
              </a:rPr>
              <a:t>«Если душа родилась крылатой…»</a:t>
            </a:r>
            <a:endParaRPr lang="ru-RU" sz="25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8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2"/>
    </mc:Choice>
    <mc:Fallback xmlns="">
      <p:transition spd="slow" advTm="719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8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512" y="0"/>
            <a:ext cx="4535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mg-fotki.yandex.ru/get/15530/200418627.79/0_11dfee_36ee95dc_orig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936674">
            <a:off x="1479489" y="2161083"/>
            <a:ext cx="6895498" cy="2568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4"/>
    </mc:Choice>
    <mc:Fallback xmlns="">
      <p:transition spd="slow" advTm="4074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С.Ф\КУЛЬТУРНАЯ КАРТА РАЙОНА\БИБЛИОТЕКИ\Музей Думино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3728091"/>
            <a:ext cx="3686630" cy="2836765"/>
          </a:xfrm>
          <a:prstGeom prst="roundRect">
            <a:avLst>
              <a:gd name="adj" fmla="val 2292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3" name="Picture 3" descr="F:\С.Ф\КУЛЬТУРНАЯ КАРТА РАЙОНА\БИБЛИОТЕКИ\музей Москвино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4044" y="362996"/>
            <a:ext cx="4283968" cy="2784764"/>
          </a:xfrm>
          <a:prstGeom prst="roundRect">
            <a:avLst>
              <a:gd name="adj" fmla="val 255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4" name="Picture 4" descr="F:\С.Ф\КУЛЬТУРНАЯ КАРТА РАЙОНА\БИБЛИОТЕКИ\Музей Сахтыш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4400" y="3728090"/>
            <a:ext cx="3557491" cy="2836765"/>
          </a:xfrm>
          <a:prstGeom prst="roundRect">
            <a:avLst>
              <a:gd name="adj" fmla="val 2861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5" name="Рисунок 2" descr="http://ia108.mycdn.me/image?t=3&amp;bid=772607956555&amp;id=772607956555&amp;plc=WEB&amp;tkn=*c16qwzwYNYfuVXURqJ5DkwV6F4c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716" y="1052736"/>
            <a:ext cx="3686175" cy="2457450"/>
          </a:xfrm>
          <a:prstGeom prst="roundRect">
            <a:avLst>
              <a:gd name="adj" fmla="val 2776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4" y="74599"/>
            <a:ext cx="4075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Музейные экспозиции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546" y="597819"/>
            <a:ext cx="3671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«Я помню! Я горжусь!»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0740" y="3279353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«Быт и уклад русской избы»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15367" name="Picture 7" descr="http://www.playcast.ru/uploads/2015/10/31/15677753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8803" y="4005064"/>
            <a:ext cx="3004163" cy="287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http://www.playcast.ru/uploads/2015/10/31/15677753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072352" y="125745"/>
            <a:ext cx="2197393" cy="194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58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6"/>
    </mc:Choice>
    <mc:Fallback xmlns="">
      <p:transition spd="slow" advTm="897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2963" y="2535237"/>
            <a:ext cx="5761037" cy="4322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38" y="0"/>
            <a:ext cx="5560074" cy="4166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://i90.fastpic.ru/big/2017/0412/2e/7f2fb587b5c72f15a2cbb01799d6462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15991">
            <a:off x="1508322" y="1139884"/>
            <a:ext cx="6614869" cy="364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80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2"/>
    </mc:Choice>
    <mc:Fallback xmlns="">
      <p:transition spd="slow" advTm="372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/%D0%9F%D1%80%D0%BE%D0%B3%D1%83%D0%BB%D0%BA%D0%B0%20%D0%B2%20%D0%BB%D0%B5%D1%81%D1%83.JPG?id=14966567510000000305%3B0%3B2&amp;x-email=teikruprmol%40mail.ru&amp;exif=1&amp;bs=3168&amp;bl=7222158&amp;ct=image%2Fjpeg&amp;cn=%25d0%259f%25d1%2580%25d0%25be%25d0%25b3%25d1%2583%25d0%25bb%25d0%25ba%25d0%25b0%2520%25d0%25b2%2520%25d0%25bb%25d0%25b5%25d1%2581%25d1%2583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/%D0%9F%D1%80%D0%BE%D0%B3%D1%83%D0%BB%D0%BA%D0%B0%20%D0%B2%20%D0%BB%D0%B5%D1%81%D1%83.JPG?id=14966567510000000305%3B0%3B2&amp;x-email=teikruprmol%40mail.ru&amp;exif=1&amp;bs=3168&amp;bl=7222158&amp;ct=image%2Fjpeg&amp;cn=%25d0%259f%25d1%2580%25d0%25be%25d0%25b3%25d1%2583%25d0%25bb%25d0%25ba%25d0%25b0%2520%25d0%25b2%2520%25d0%25bb%25d0%25b5%25d1%2581%25d1%2583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3" name="Picture 5" descr="C:\Users\User\Downloads\Прогулка в лесу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4"/>
    </mc:Choice>
    <mc:Fallback xmlns="">
      <p:transition spd="slow" advTm="383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ownloads\Озеро Рубское на закате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15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7"/>
    </mc:Choice>
    <mc:Fallback xmlns="">
      <p:transition spd="slow" advTm="4207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1007</TotalTime>
  <Words>588</Words>
  <Application>Microsoft Office PowerPoint</Application>
  <PresentationFormat>Экран (4:3)</PresentationFormat>
  <Paragraphs>114</Paragraphs>
  <Slides>60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71" baseType="lpstr">
      <vt:lpstr>Arial Unicode MS</vt:lpstr>
      <vt:lpstr>-apple-system</vt:lpstr>
      <vt:lpstr>Arial</vt:lpstr>
      <vt:lpstr>Calibri</vt:lpstr>
      <vt:lpstr>Gabriola</vt:lpstr>
      <vt:lpstr>Georgia</vt:lpstr>
      <vt:lpstr>Roboto</vt:lpstr>
      <vt:lpstr>Times New Roman</vt:lpstr>
      <vt:lpstr>Times New Roman Cyr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Николай</cp:lastModifiedBy>
  <cp:revision>87</cp:revision>
  <dcterms:created xsi:type="dcterms:W3CDTF">2017-06-22T11:11:23Z</dcterms:created>
  <dcterms:modified xsi:type="dcterms:W3CDTF">2017-07-17T06:24:07Z</dcterms:modified>
</cp:coreProperties>
</file>